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CF3C-586A-4086-A6E4-8C6CA32F1C02}" type="datetimeFigureOut">
              <a:rPr lang="ar-IQ" smtClean="0"/>
              <a:t>23/02/1443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7B60-31E8-42BA-AA88-D340377A2A3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07116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CF3C-586A-4086-A6E4-8C6CA32F1C02}" type="datetimeFigureOut">
              <a:rPr lang="ar-IQ" smtClean="0"/>
              <a:t>23/02/1443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7B60-31E8-42BA-AA88-D340377A2A3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73808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CF3C-586A-4086-A6E4-8C6CA32F1C02}" type="datetimeFigureOut">
              <a:rPr lang="ar-IQ" smtClean="0"/>
              <a:t>23/02/1443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7B60-31E8-42BA-AA88-D340377A2A3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20590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CF3C-586A-4086-A6E4-8C6CA32F1C02}" type="datetimeFigureOut">
              <a:rPr lang="ar-IQ" smtClean="0"/>
              <a:t>23/02/1443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7B60-31E8-42BA-AA88-D340377A2A3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24384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CF3C-586A-4086-A6E4-8C6CA32F1C02}" type="datetimeFigureOut">
              <a:rPr lang="ar-IQ" smtClean="0"/>
              <a:t>23/02/1443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7B60-31E8-42BA-AA88-D340377A2A3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31244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CF3C-586A-4086-A6E4-8C6CA32F1C02}" type="datetimeFigureOut">
              <a:rPr lang="ar-IQ" smtClean="0"/>
              <a:t>23/02/1443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7B60-31E8-42BA-AA88-D340377A2A3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8090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CF3C-586A-4086-A6E4-8C6CA32F1C02}" type="datetimeFigureOut">
              <a:rPr lang="ar-IQ" smtClean="0"/>
              <a:t>23/02/1443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7B60-31E8-42BA-AA88-D340377A2A3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47717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CF3C-586A-4086-A6E4-8C6CA32F1C02}" type="datetimeFigureOut">
              <a:rPr lang="ar-IQ" smtClean="0"/>
              <a:t>23/02/1443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7B60-31E8-42BA-AA88-D340377A2A3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51033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CF3C-586A-4086-A6E4-8C6CA32F1C02}" type="datetimeFigureOut">
              <a:rPr lang="ar-IQ" smtClean="0"/>
              <a:t>23/02/1443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7B60-31E8-42BA-AA88-D340377A2A3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21865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CF3C-586A-4086-A6E4-8C6CA32F1C02}" type="datetimeFigureOut">
              <a:rPr lang="ar-IQ" smtClean="0"/>
              <a:t>23/02/1443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7B60-31E8-42BA-AA88-D340377A2A3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30109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CF3C-586A-4086-A6E4-8C6CA32F1C02}" type="datetimeFigureOut">
              <a:rPr lang="ar-IQ" smtClean="0"/>
              <a:t>23/02/1443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7B60-31E8-42BA-AA88-D340377A2A3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0937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2CF3C-586A-4086-A6E4-8C6CA32F1C02}" type="datetimeFigureOut">
              <a:rPr lang="ar-IQ" smtClean="0"/>
              <a:t>23/02/1443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C7B60-31E8-42BA-AA88-D340377A2A3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8617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864096"/>
          </a:xfrm>
        </p:spPr>
        <p:txBody>
          <a:bodyPr>
            <a:normAutofit fontScale="90000"/>
          </a:bodyPr>
          <a:lstStyle/>
          <a:p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خطط الهجوم والدفاع في الكرة الطائرة</a:t>
            </a:r>
            <a:br>
              <a:rPr lang="ar-IQ" dirty="0" smtClean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980728"/>
            <a:ext cx="9144000" cy="5688632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ar-IQ" sz="3900" dirty="0" smtClean="0">
                <a:solidFill>
                  <a:schemeClr val="tx1"/>
                </a:solidFill>
              </a:rPr>
              <a:t>تطور خطط الهجوم والدفاع في الكرة الطائرة: </a:t>
            </a:r>
            <a:r>
              <a:rPr lang="ar-IQ" sz="3900" dirty="0" err="1" smtClean="0">
                <a:solidFill>
                  <a:schemeClr val="tx1"/>
                </a:solidFill>
              </a:rPr>
              <a:t>تتمیز</a:t>
            </a:r>
            <a:r>
              <a:rPr lang="ar-IQ" sz="3900" dirty="0" smtClean="0">
                <a:solidFill>
                  <a:schemeClr val="tx1"/>
                </a:solidFill>
              </a:rPr>
              <a:t> خطط اللعب بأنها </a:t>
            </a:r>
            <a:r>
              <a:rPr lang="ar-IQ" sz="3900" dirty="0" err="1" smtClean="0">
                <a:solidFill>
                  <a:schemeClr val="tx1"/>
                </a:solidFill>
              </a:rPr>
              <a:t>العملیات</a:t>
            </a:r>
            <a:r>
              <a:rPr lang="ar-IQ" sz="3900" dirty="0" smtClean="0">
                <a:solidFill>
                  <a:schemeClr val="tx1"/>
                </a:solidFill>
              </a:rPr>
              <a:t> </a:t>
            </a:r>
            <a:r>
              <a:rPr lang="ar-IQ" sz="3900" dirty="0" err="1" smtClean="0">
                <a:solidFill>
                  <a:schemeClr val="tx1"/>
                </a:solidFill>
              </a:rPr>
              <a:t>الهجومیة</a:t>
            </a:r>
            <a:r>
              <a:rPr lang="ar-IQ" sz="3900" dirty="0">
                <a:solidFill>
                  <a:schemeClr val="tx1"/>
                </a:solidFill>
              </a:rPr>
              <a:t> </a:t>
            </a:r>
            <a:r>
              <a:rPr lang="ar-IQ" sz="3900" dirty="0" err="1" smtClean="0">
                <a:solidFill>
                  <a:schemeClr val="tx1"/>
                </a:solidFill>
              </a:rPr>
              <a:t>والدفاعیة</a:t>
            </a:r>
            <a:r>
              <a:rPr lang="ar-IQ" sz="3900" dirty="0" smtClean="0">
                <a:solidFill>
                  <a:schemeClr val="tx1"/>
                </a:solidFill>
              </a:rPr>
              <a:t> سواء كانت </a:t>
            </a:r>
            <a:r>
              <a:rPr lang="ar-IQ" sz="3900" dirty="0" err="1" smtClean="0">
                <a:solidFill>
                  <a:schemeClr val="tx1"/>
                </a:solidFill>
              </a:rPr>
              <a:t>فردیة</a:t>
            </a:r>
            <a:r>
              <a:rPr lang="ar-IQ" sz="3900" dirty="0" smtClean="0">
                <a:solidFill>
                  <a:schemeClr val="tx1"/>
                </a:solidFill>
              </a:rPr>
              <a:t> أو </a:t>
            </a:r>
            <a:r>
              <a:rPr lang="ar-IQ" sz="3900" dirty="0" err="1" smtClean="0">
                <a:solidFill>
                  <a:schemeClr val="tx1"/>
                </a:solidFill>
              </a:rPr>
              <a:t>جماعیة</a:t>
            </a:r>
            <a:r>
              <a:rPr lang="ar-IQ" sz="3900" dirty="0" smtClean="0">
                <a:solidFill>
                  <a:schemeClr val="tx1"/>
                </a:solidFill>
              </a:rPr>
              <a:t> بما </a:t>
            </a:r>
            <a:r>
              <a:rPr lang="ar-IQ" sz="3900" dirty="0" err="1" smtClean="0">
                <a:solidFill>
                  <a:schemeClr val="tx1"/>
                </a:solidFill>
              </a:rPr>
              <a:t>یتفق</a:t>
            </a:r>
            <a:r>
              <a:rPr lang="ar-IQ" sz="3900" dirty="0" smtClean="0">
                <a:solidFill>
                  <a:schemeClr val="tx1"/>
                </a:solidFill>
              </a:rPr>
              <a:t> وقانون اللعبة، </a:t>
            </a:r>
            <a:r>
              <a:rPr lang="ar-IQ" sz="3900" dirty="0" err="1" smtClean="0">
                <a:solidFill>
                  <a:schemeClr val="tx1"/>
                </a:solidFill>
              </a:rPr>
              <a:t>والفریق</a:t>
            </a:r>
            <a:r>
              <a:rPr lang="ar-IQ" sz="3900" dirty="0" smtClean="0">
                <a:solidFill>
                  <a:schemeClr val="tx1"/>
                </a:solidFill>
              </a:rPr>
              <a:t> </a:t>
            </a:r>
            <a:r>
              <a:rPr lang="ar-IQ" sz="3900" dirty="0" err="1" smtClean="0">
                <a:solidFill>
                  <a:schemeClr val="tx1"/>
                </a:solidFill>
              </a:rPr>
              <a:t>الجید</a:t>
            </a:r>
            <a:r>
              <a:rPr lang="ar-IQ" sz="3900" dirty="0" smtClean="0">
                <a:solidFill>
                  <a:schemeClr val="tx1"/>
                </a:solidFill>
              </a:rPr>
              <a:t> الذي </a:t>
            </a:r>
            <a:r>
              <a:rPr lang="ar-IQ" sz="3900" dirty="0" err="1" smtClean="0">
                <a:solidFill>
                  <a:schemeClr val="tx1"/>
                </a:solidFill>
              </a:rPr>
              <a:t>یتمتع</a:t>
            </a:r>
            <a:r>
              <a:rPr lang="ar-IQ" sz="3900" dirty="0" smtClean="0">
                <a:solidFill>
                  <a:schemeClr val="tx1"/>
                </a:solidFill>
              </a:rPr>
              <a:t> بقدرة </a:t>
            </a:r>
            <a:r>
              <a:rPr lang="ar-IQ" sz="3900" dirty="0" err="1" smtClean="0">
                <a:solidFill>
                  <a:schemeClr val="tx1"/>
                </a:solidFill>
              </a:rPr>
              <a:t>عالیة</a:t>
            </a:r>
            <a:r>
              <a:rPr lang="ar-IQ" sz="3900" dirty="0" smtClean="0">
                <a:solidFill>
                  <a:schemeClr val="tx1"/>
                </a:solidFill>
              </a:rPr>
              <a:t> في </a:t>
            </a:r>
            <a:r>
              <a:rPr lang="ar-IQ" sz="3900" dirty="0" err="1" smtClean="0">
                <a:solidFill>
                  <a:schemeClr val="tx1"/>
                </a:solidFill>
              </a:rPr>
              <a:t>التغییر</a:t>
            </a:r>
            <a:r>
              <a:rPr lang="ar-IQ" sz="3900" dirty="0" smtClean="0">
                <a:solidFill>
                  <a:schemeClr val="tx1"/>
                </a:solidFill>
              </a:rPr>
              <a:t> </a:t>
            </a:r>
            <a:r>
              <a:rPr lang="ar-IQ" sz="3900" dirty="0" err="1" smtClean="0">
                <a:solidFill>
                  <a:schemeClr val="tx1"/>
                </a:solidFill>
              </a:rPr>
              <a:t>والتنویع</a:t>
            </a:r>
            <a:r>
              <a:rPr lang="ar-IQ" sz="3900" dirty="0" smtClean="0">
                <a:solidFill>
                  <a:schemeClr val="tx1"/>
                </a:solidFill>
              </a:rPr>
              <a:t> في خطط اللعب حسب قوة </a:t>
            </a:r>
            <a:r>
              <a:rPr lang="ar-IQ" sz="3900" dirty="0" err="1" smtClean="0">
                <a:solidFill>
                  <a:schemeClr val="tx1"/>
                </a:solidFill>
              </a:rPr>
              <a:t>وإمكانیات</a:t>
            </a:r>
            <a:r>
              <a:rPr lang="ar-IQ" sz="3900" dirty="0" smtClean="0">
                <a:solidFill>
                  <a:schemeClr val="tx1"/>
                </a:solidFill>
              </a:rPr>
              <a:t> </a:t>
            </a:r>
            <a:r>
              <a:rPr lang="ar-IQ" sz="3900" dirty="0" err="1" smtClean="0">
                <a:solidFill>
                  <a:schemeClr val="tx1"/>
                </a:solidFill>
              </a:rPr>
              <a:t>الفریق</a:t>
            </a:r>
            <a:r>
              <a:rPr lang="ar-IQ" sz="3900" dirty="0" smtClean="0">
                <a:solidFill>
                  <a:schemeClr val="tx1"/>
                </a:solidFill>
              </a:rPr>
              <a:t> المنافس تكون له </a:t>
            </a:r>
            <a:r>
              <a:rPr lang="ar-IQ" sz="3900" dirty="0" err="1" smtClean="0">
                <a:solidFill>
                  <a:schemeClr val="tx1"/>
                </a:solidFill>
              </a:rPr>
              <a:t>السیطرة</a:t>
            </a:r>
            <a:r>
              <a:rPr lang="ar-IQ" sz="3900" dirty="0">
                <a:solidFill>
                  <a:schemeClr val="tx1"/>
                </a:solidFill>
              </a:rPr>
              <a:t> </a:t>
            </a:r>
            <a:r>
              <a:rPr lang="ar-IQ" sz="3900" dirty="0" smtClean="0">
                <a:solidFill>
                  <a:schemeClr val="tx1"/>
                </a:solidFill>
              </a:rPr>
              <a:t>أكثر أوقات </a:t>
            </a:r>
            <a:r>
              <a:rPr lang="ar-IQ" sz="3900" dirty="0" err="1" smtClean="0">
                <a:solidFill>
                  <a:schemeClr val="tx1"/>
                </a:solidFill>
              </a:rPr>
              <a:t>المباریات</a:t>
            </a:r>
            <a:r>
              <a:rPr lang="ar-IQ" sz="3900" dirty="0" smtClean="0">
                <a:solidFill>
                  <a:schemeClr val="tx1"/>
                </a:solidFill>
              </a:rPr>
              <a:t>.</a:t>
            </a:r>
          </a:p>
          <a:p>
            <a:pPr algn="r"/>
            <a:r>
              <a:rPr lang="ar-IQ" sz="3900" dirty="0" err="1" smtClean="0">
                <a:solidFill>
                  <a:schemeClr val="tx1"/>
                </a:solidFill>
              </a:rPr>
              <a:t>ویتطلب</a:t>
            </a:r>
            <a:r>
              <a:rPr lang="ar-IQ" sz="3900" dirty="0" smtClean="0">
                <a:solidFill>
                  <a:schemeClr val="tx1"/>
                </a:solidFill>
              </a:rPr>
              <a:t> الأداء الخططي إجادة كاملة للمهارات </a:t>
            </a:r>
            <a:r>
              <a:rPr lang="ar-IQ" sz="3900" dirty="0" err="1" smtClean="0">
                <a:solidFill>
                  <a:schemeClr val="tx1"/>
                </a:solidFill>
              </a:rPr>
              <a:t>الأساسیة</a:t>
            </a:r>
            <a:r>
              <a:rPr lang="ar-IQ" sz="3900" dirty="0" smtClean="0">
                <a:solidFill>
                  <a:schemeClr val="tx1"/>
                </a:solidFill>
              </a:rPr>
              <a:t> للعبة وكذلك </a:t>
            </a:r>
            <a:r>
              <a:rPr lang="ar-IQ" sz="3900" dirty="0" err="1" smtClean="0">
                <a:solidFill>
                  <a:schemeClr val="tx1"/>
                </a:solidFill>
              </a:rPr>
              <a:t>لیاقة</a:t>
            </a:r>
            <a:r>
              <a:rPr lang="ar-IQ" sz="3900" dirty="0" smtClean="0">
                <a:solidFill>
                  <a:schemeClr val="tx1"/>
                </a:solidFill>
              </a:rPr>
              <a:t> </a:t>
            </a:r>
            <a:r>
              <a:rPr lang="ar-IQ" sz="3900" dirty="0" err="1" smtClean="0">
                <a:solidFill>
                  <a:schemeClr val="tx1"/>
                </a:solidFill>
              </a:rPr>
              <a:t>بدنیة</a:t>
            </a:r>
            <a:r>
              <a:rPr lang="ar-IQ" sz="3900" dirty="0" smtClean="0">
                <a:solidFill>
                  <a:schemeClr val="tx1"/>
                </a:solidFill>
              </a:rPr>
              <a:t> </a:t>
            </a:r>
            <a:r>
              <a:rPr lang="ar-IQ" sz="3900" dirty="0" err="1" smtClean="0">
                <a:solidFill>
                  <a:schemeClr val="tx1"/>
                </a:solidFill>
              </a:rPr>
              <a:t>عالیة</a:t>
            </a:r>
            <a:r>
              <a:rPr lang="ar-IQ" sz="3900" dirty="0" smtClean="0">
                <a:solidFill>
                  <a:schemeClr val="tx1"/>
                </a:solidFill>
              </a:rPr>
              <a:t> وهناك خطط و طرق اللعب في الكرة الطائرة ما هو </a:t>
            </a:r>
            <a:r>
              <a:rPr lang="ar-IQ" sz="3900" dirty="0" err="1" smtClean="0">
                <a:solidFill>
                  <a:schemeClr val="tx1"/>
                </a:solidFill>
              </a:rPr>
              <a:t>كثیر</a:t>
            </a:r>
            <a:r>
              <a:rPr lang="ar-IQ" sz="3900" dirty="0" smtClean="0">
                <a:solidFill>
                  <a:schemeClr val="tx1"/>
                </a:solidFill>
              </a:rPr>
              <a:t> ومتنوع </a:t>
            </a:r>
            <a:r>
              <a:rPr lang="ar-IQ" sz="3900" dirty="0" err="1" smtClean="0">
                <a:solidFill>
                  <a:schemeClr val="tx1"/>
                </a:solidFill>
              </a:rPr>
              <a:t>حیث</a:t>
            </a:r>
            <a:r>
              <a:rPr lang="ar-IQ" sz="3900" dirty="0" smtClean="0">
                <a:solidFill>
                  <a:schemeClr val="tx1"/>
                </a:solidFill>
              </a:rPr>
              <a:t> أصبحت طرق اللعب تعتمد على </a:t>
            </a:r>
            <a:r>
              <a:rPr lang="ar-IQ" sz="3900" dirty="0" err="1" smtClean="0">
                <a:solidFill>
                  <a:schemeClr val="tx1"/>
                </a:solidFill>
              </a:rPr>
              <a:t>متغیرات</a:t>
            </a:r>
            <a:r>
              <a:rPr lang="ar-IQ" sz="3900" dirty="0" smtClean="0">
                <a:solidFill>
                  <a:schemeClr val="tx1"/>
                </a:solidFill>
              </a:rPr>
              <a:t> ثلاث هي:</a:t>
            </a:r>
          </a:p>
          <a:p>
            <a:pPr algn="r"/>
            <a:r>
              <a:rPr lang="ar-IQ" dirty="0" smtClean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52132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المتغيرات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العناصر </a:t>
            </a:r>
            <a:r>
              <a:rPr lang="ar-IQ" dirty="0" err="1" smtClean="0"/>
              <a:t>البدنیة</a:t>
            </a:r>
            <a:r>
              <a:rPr lang="ar-IQ" dirty="0" smtClean="0"/>
              <a:t>.</a:t>
            </a:r>
          </a:p>
          <a:p>
            <a:r>
              <a:rPr lang="ar-IQ" dirty="0" smtClean="0"/>
              <a:t>الاستعداد الذهني.</a:t>
            </a:r>
          </a:p>
          <a:p>
            <a:r>
              <a:rPr lang="ar-IQ" dirty="0" smtClean="0"/>
              <a:t>المواصفات </a:t>
            </a:r>
            <a:r>
              <a:rPr lang="ar-IQ" dirty="0" err="1" smtClean="0"/>
              <a:t>الجسمانیة</a:t>
            </a:r>
            <a:r>
              <a:rPr lang="ar-IQ" dirty="0" smtClean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44528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6225555"/>
          </a:xfrm>
        </p:spPr>
        <p:txBody>
          <a:bodyPr>
            <a:normAutofit fontScale="92500" lnSpcReduction="10000"/>
          </a:bodyPr>
          <a:lstStyle/>
          <a:p>
            <a:r>
              <a:rPr lang="ar-IQ" dirty="0" smtClean="0"/>
              <a:t>والأمر </a:t>
            </a:r>
            <a:r>
              <a:rPr lang="ar-IQ" dirty="0" err="1" smtClean="0"/>
              <a:t>یتطلب</a:t>
            </a:r>
            <a:r>
              <a:rPr lang="ar-IQ" dirty="0" smtClean="0"/>
              <a:t> أن </a:t>
            </a:r>
            <a:r>
              <a:rPr lang="ar-IQ" dirty="0" err="1" smtClean="0"/>
              <a:t>یجید</a:t>
            </a:r>
            <a:r>
              <a:rPr lang="ar-IQ" dirty="0" smtClean="0"/>
              <a:t> </a:t>
            </a:r>
            <a:r>
              <a:rPr lang="ar-IQ" dirty="0" err="1" smtClean="0"/>
              <a:t>جمیع</a:t>
            </a:r>
            <a:r>
              <a:rPr lang="ar-IQ" dirty="0" smtClean="0"/>
              <a:t> </a:t>
            </a:r>
            <a:r>
              <a:rPr lang="ar-IQ" dirty="0" err="1" smtClean="0"/>
              <a:t>اللاعبین</a:t>
            </a:r>
            <a:r>
              <a:rPr lang="ar-IQ" dirty="0" smtClean="0"/>
              <a:t> المهارات </a:t>
            </a:r>
            <a:r>
              <a:rPr lang="ar-IQ" dirty="0" err="1" smtClean="0"/>
              <a:t>الأساسیة</a:t>
            </a:r>
            <a:r>
              <a:rPr lang="ar-IQ" dirty="0" smtClean="0"/>
              <a:t> للعبة ، كما </a:t>
            </a:r>
            <a:r>
              <a:rPr lang="ar-IQ" dirty="0" err="1" smtClean="0"/>
              <a:t>یجب</a:t>
            </a:r>
            <a:r>
              <a:rPr lang="ar-IQ" dirty="0" smtClean="0"/>
              <a:t> أن </a:t>
            </a:r>
            <a:r>
              <a:rPr lang="ar-IQ" dirty="0" err="1" smtClean="0"/>
              <a:t>یكون</a:t>
            </a:r>
            <a:r>
              <a:rPr lang="ar-IQ" dirty="0" smtClean="0"/>
              <a:t> كل لاعب ملما إلماما كاملا بالواجبات المخصصة له، وكذلك الواجبات المخصصة لباقي </a:t>
            </a:r>
            <a:r>
              <a:rPr lang="ar-IQ" dirty="0" err="1" smtClean="0"/>
              <a:t>اللاعبین</a:t>
            </a:r>
            <a:r>
              <a:rPr lang="ar-IQ" dirty="0" smtClean="0"/>
              <a:t>.</a:t>
            </a:r>
          </a:p>
          <a:p>
            <a:r>
              <a:rPr lang="ar-IQ" dirty="0" smtClean="0"/>
              <a:t>فقد كانت أغلب الفرق حتى عام 1960م تستخدم (3 - 3) بصورة </a:t>
            </a:r>
            <a:r>
              <a:rPr lang="ar-IQ" dirty="0" err="1" smtClean="0"/>
              <a:t>جیدة</a:t>
            </a:r>
            <a:r>
              <a:rPr lang="ar-IQ" dirty="0" smtClean="0"/>
              <a:t> ، وهذا الأسلوب </a:t>
            </a:r>
            <a:r>
              <a:rPr lang="ar-IQ" dirty="0" err="1" smtClean="0"/>
              <a:t>یعتمد</a:t>
            </a:r>
            <a:r>
              <a:rPr lang="ar-IQ" dirty="0"/>
              <a:t> </a:t>
            </a:r>
            <a:r>
              <a:rPr lang="ar-IQ" dirty="0" smtClean="0"/>
              <a:t>على نظام المهاجم الواحد تطور عبر </a:t>
            </a:r>
            <a:r>
              <a:rPr lang="ar-IQ" dirty="0" err="1" smtClean="0"/>
              <a:t>الأسالیب</a:t>
            </a:r>
            <a:r>
              <a:rPr lang="ar-IQ" dirty="0" smtClean="0"/>
              <a:t> والأنظمة </a:t>
            </a:r>
            <a:r>
              <a:rPr lang="ar-IQ" dirty="0" err="1" smtClean="0"/>
              <a:t>مستخدمین</a:t>
            </a:r>
            <a:r>
              <a:rPr lang="ar-IQ" dirty="0" smtClean="0"/>
              <a:t> </a:t>
            </a:r>
            <a:r>
              <a:rPr lang="ar-IQ" dirty="0" err="1" smtClean="0"/>
              <a:t>لاعبین</a:t>
            </a:r>
            <a:r>
              <a:rPr lang="ar-IQ" dirty="0" smtClean="0"/>
              <a:t> </a:t>
            </a:r>
            <a:r>
              <a:rPr lang="ar-IQ" dirty="0" err="1" smtClean="0"/>
              <a:t>أثنین</a:t>
            </a:r>
            <a:r>
              <a:rPr lang="ar-IQ" dirty="0" smtClean="0"/>
              <a:t> إلى الحد الذي تستخدم </a:t>
            </a:r>
            <a:r>
              <a:rPr lang="ar-IQ" dirty="0" err="1" smtClean="0"/>
              <a:t>فیه</a:t>
            </a:r>
            <a:r>
              <a:rPr lang="ar-IQ" dirty="0" smtClean="0"/>
              <a:t> بعض </a:t>
            </a:r>
            <a:r>
              <a:rPr lang="ar-IQ" dirty="0" err="1" smtClean="0"/>
              <a:t>أندیة</a:t>
            </a:r>
            <a:r>
              <a:rPr lang="ar-IQ" dirty="0" smtClean="0"/>
              <a:t> المدارس </a:t>
            </a:r>
            <a:r>
              <a:rPr lang="ar-IQ" dirty="0" err="1" smtClean="0"/>
              <a:t>العلیا</a:t>
            </a:r>
            <a:r>
              <a:rPr lang="ar-IQ" dirty="0" smtClean="0"/>
              <a:t> ثلاثة </a:t>
            </a:r>
            <a:r>
              <a:rPr lang="ar-IQ" dirty="0" err="1" smtClean="0"/>
              <a:t>مهاجمین</a:t>
            </a:r>
            <a:r>
              <a:rPr lang="ar-IQ" dirty="0" smtClean="0"/>
              <a:t> بصورة فعالة، وعلى المستوى الدولي فمن المؤكد أن </a:t>
            </a:r>
            <a:r>
              <a:rPr lang="ar-IQ" dirty="0" err="1" smtClean="0"/>
              <a:t>جمیع</a:t>
            </a:r>
            <a:r>
              <a:rPr lang="ar-IQ" dirty="0" smtClean="0"/>
              <a:t> الفرق تدرك </a:t>
            </a:r>
            <a:r>
              <a:rPr lang="ar-IQ" dirty="0" err="1" smtClean="0"/>
              <a:t>أهمیة</a:t>
            </a:r>
            <a:r>
              <a:rPr lang="ar-IQ" dirty="0" smtClean="0"/>
              <a:t> الهجوم المتنوع </a:t>
            </a:r>
            <a:r>
              <a:rPr lang="ar-IQ" dirty="0" err="1" smtClean="0"/>
              <a:t>مستخدمین</a:t>
            </a:r>
            <a:r>
              <a:rPr lang="ar-IQ" dirty="0" smtClean="0"/>
              <a:t> كل لاعبي الخط الأمامي ومساحة الملعب كلها </a:t>
            </a:r>
            <a:r>
              <a:rPr lang="ar-IQ" dirty="0" err="1" smtClean="0"/>
              <a:t>طریقة</a:t>
            </a:r>
            <a:r>
              <a:rPr lang="ar-IQ" dirty="0" smtClean="0"/>
              <a:t> العداء (5 -1) ، وقد انتشر هذا النمط من اللعب الهجومي العالي </a:t>
            </a:r>
            <a:r>
              <a:rPr lang="ar-IQ" dirty="0" err="1" smtClean="0"/>
              <a:t>الفعالیة</a:t>
            </a:r>
            <a:r>
              <a:rPr lang="ar-IQ" dirty="0"/>
              <a:t> </a:t>
            </a:r>
            <a:r>
              <a:rPr lang="ar-IQ" dirty="0" smtClean="0"/>
              <a:t>خلال </a:t>
            </a:r>
            <a:r>
              <a:rPr lang="ar-IQ" dirty="0" err="1" smtClean="0"/>
              <a:t>المستویات</a:t>
            </a:r>
            <a:r>
              <a:rPr lang="ar-IQ" dirty="0" smtClean="0"/>
              <a:t> </a:t>
            </a:r>
            <a:r>
              <a:rPr lang="ar-IQ" dirty="0" err="1" smtClean="0"/>
              <a:t>العالیة</a:t>
            </a:r>
            <a:r>
              <a:rPr lang="ar-IQ" dirty="0" smtClean="0"/>
              <a:t> </a:t>
            </a:r>
            <a:r>
              <a:rPr lang="ar-IQ" dirty="0" err="1" smtClean="0"/>
              <a:t>والدولیة</a:t>
            </a:r>
            <a:r>
              <a:rPr lang="ar-IQ" dirty="0" smtClean="0"/>
              <a:t> ، لذلك فان بعض عناصر الهجوم </a:t>
            </a:r>
            <a:r>
              <a:rPr lang="ar-IQ" dirty="0" err="1" smtClean="0"/>
              <a:t>السریع</a:t>
            </a:r>
            <a:r>
              <a:rPr lang="ar-IQ" dirty="0" smtClean="0"/>
              <a:t> أو الهجوم المضاعف واضحة في كل مستوى </a:t>
            </a:r>
            <a:r>
              <a:rPr lang="ar-IQ" dirty="0" err="1" smtClean="0"/>
              <a:t>حیث</a:t>
            </a:r>
            <a:r>
              <a:rPr lang="ar-IQ" dirty="0" smtClean="0"/>
              <a:t> تتم ممارسة الكرة الطائرة بصورة </a:t>
            </a:r>
            <a:r>
              <a:rPr lang="ar-IQ" dirty="0" err="1" smtClean="0"/>
              <a:t>جدیة</a:t>
            </a:r>
            <a:r>
              <a:rPr lang="ar-IQ" dirty="0" smtClean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91099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ar-IQ" dirty="0" smtClean="0">
                <a:solidFill>
                  <a:srgbClr val="FF0000"/>
                </a:solidFill>
              </a:rPr>
              <a:t>اللاعب المعد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9024" y="692696"/>
            <a:ext cx="8784976" cy="6552728"/>
          </a:xfrm>
        </p:spPr>
        <p:txBody>
          <a:bodyPr>
            <a:noAutofit/>
          </a:bodyPr>
          <a:lstStyle/>
          <a:p>
            <a:r>
              <a:rPr lang="ar-IQ" sz="2800" dirty="0" smtClean="0"/>
              <a:t>و </a:t>
            </a:r>
            <a:r>
              <a:rPr lang="ar-IQ" sz="2800" dirty="0" err="1" smtClean="0"/>
              <a:t>یعتبر</a:t>
            </a:r>
            <a:r>
              <a:rPr lang="ar-IQ" sz="2800" dirty="0" smtClean="0"/>
              <a:t> المعد بمثابة الأساس أو القاعدة في </a:t>
            </a:r>
            <a:r>
              <a:rPr lang="ar-IQ" sz="2800" dirty="0" err="1" smtClean="0"/>
              <a:t>فریق</a:t>
            </a:r>
            <a:r>
              <a:rPr lang="ar-IQ" sz="2800" dirty="0" smtClean="0"/>
              <a:t> الكرة الطائرة فإذا نظرنا لعدد المرات التي </a:t>
            </a:r>
            <a:r>
              <a:rPr lang="ar-IQ" sz="2800" dirty="0" err="1" smtClean="0"/>
              <a:t>یلمس</a:t>
            </a:r>
            <a:r>
              <a:rPr lang="ar-IQ" sz="2800" dirty="0"/>
              <a:t> </a:t>
            </a:r>
            <a:r>
              <a:rPr lang="ar-IQ" sz="2800" dirty="0" err="1" smtClean="0"/>
              <a:t>فیها</a:t>
            </a:r>
            <a:r>
              <a:rPr lang="ar-IQ" sz="2800" dirty="0" smtClean="0"/>
              <a:t> المعد الكرة فسوف نجد أنه </a:t>
            </a:r>
            <a:r>
              <a:rPr lang="ar-IQ" sz="2800" dirty="0" err="1" smtClean="0"/>
              <a:t>یلمسها</a:t>
            </a:r>
            <a:r>
              <a:rPr lang="ar-IQ" sz="2800" dirty="0" smtClean="0"/>
              <a:t> ضعف عدد المرات التي </a:t>
            </a:r>
            <a:r>
              <a:rPr lang="ar-IQ" sz="2800" dirty="0" err="1" smtClean="0"/>
              <a:t>یلمسها</a:t>
            </a:r>
            <a:r>
              <a:rPr lang="ar-IQ" sz="2800" dirty="0" smtClean="0"/>
              <a:t> اللاعبون الآخرون ولهذا </a:t>
            </a:r>
            <a:r>
              <a:rPr lang="ar-IQ" sz="2800" dirty="0" err="1" smtClean="0"/>
              <a:t>یجب</a:t>
            </a:r>
            <a:r>
              <a:rPr lang="ar-IQ" sz="2800" dirty="0" smtClean="0"/>
              <a:t> أن تتوفر </a:t>
            </a:r>
            <a:r>
              <a:rPr lang="ar-IQ" sz="2800" dirty="0" err="1" smtClean="0"/>
              <a:t>لدیه</a:t>
            </a:r>
            <a:r>
              <a:rPr lang="ar-IQ" sz="2800" dirty="0" smtClean="0"/>
              <a:t> قدرات </a:t>
            </a:r>
            <a:r>
              <a:rPr lang="ar-IQ" sz="2800" dirty="0" err="1" smtClean="0"/>
              <a:t>بدنیة</a:t>
            </a:r>
            <a:r>
              <a:rPr lang="ar-IQ" sz="2800" dirty="0" smtClean="0"/>
              <a:t> </a:t>
            </a:r>
            <a:r>
              <a:rPr lang="ar-IQ" sz="2800" dirty="0" err="1" smtClean="0"/>
              <a:t>ومهاریة</a:t>
            </a:r>
            <a:r>
              <a:rPr lang="ar-IQ" sz="2800" dirty="0" smtClean="0"/>
              <a:t> مثل السرعة والرشاقة وخفة الحركة </a:t>
            </a:r>
            <a:r>
              <a:rPr lang="ar-IQ" sz="2800" dirty="0" err="1" smtClean="0"/>
              <a:t>والیقظة</a:t>
            </a:r>
            <a:r>
              <a:rPr lang="ar-IQ" sz="2800" dirty="0" smtClean="0"/>
              <a:t> </a:t>
            </a:r>
            <a:r>
              <a:rPr lang="ar-IQ" sz="2800" dirty="0" err="1" smtClean="0"/>
              <a:t>والذكاءكما</a:t>
            </a:r>
            <a:r>
              <a:rPr lang="ar-IQ" sz="2800" dirty="0" smtClean="0"/>
              <a:t> </a:t>
            </a:r>
            <a:r>
              <a:rPr lang="ar-IQ" sz="2800" dirty="0" err="1" smtClean="0"/>
              <a:t>یجب</a:t>
            </a:r>
            <a:r>
              <a:rPr lang="ar-IQ" sz="2800" dirty="0" smtClean="0"/>
              <a:t> أن </a:t>
            </a:r>
            <a:r>
              <a:rPr lang="ar-IQ" sz="2800" dirty="0" err="1" smtClean="0"/>
              <a:t>یتسم</a:t>
            </a:r>
            <a:r>
              <a:rPr lang="ar-IQ" sz="2800" dirty="0" smtClean="0"/>
              <a:t> </a:t>
            </a:r>
            <a:r>
              <a:rPr lang="ar-IQ" sz="2800" dirty="0" err="1" smtClean="0"/>
              <a:t>بشخصیة</a:t>
            </a:r>
            <a:r>
              <a:rPr lang="ar-IQ" sz="2800" dirty="0" smtClean="0"/>
              <a:t> ثابتة ومتزنة، </a:t>
            </a:r>
            <a:r>
              <a:rPr lang="ar-IQ" sz="2800" dirty="0" err="1" smtClean="0"/>
              <a:t>ویعد</a:t>
            </a:r>
            <a:r>
              <a:rPr lang="ar-IQ" sz="2800" dirty="0" smtClean="0"/>
              <a:t> صانع الألعاب أو المعد </a:t>
            </a:r>
            <a:r>
              <a:rPr lang="ar-IQ" sz="2800" dirty="0" err="1" smtClean="0"/>
              <a:t>طویل</a:t>
            </a:r>
            <a:r>
              <a:rPr lang="ar-IQ" sz="2800" dirty="0" smtClean="0"/>
              <a:t> القامة ذو </a:t>
            </a:r>
            <a:r>
              <a:rPr lang="ar-IQ" sz="2800" dirty="0" err="1" smtClean="0"/>
              <a:t>فائدةكبیرة</a:t>
            </a:r>
            <a:r>
              <a:rPr lang="ar-IQ" sz="2800" dirty="0" smtClean="0"/>
              <a:t> في </a:t>
            </a:r>
            <a:r>
              <a:rPr lang="ar-IQ" sz="2800" dirty="0" err="1" smtClean="0"/>
              <a:t>المستویات</a:t>
            </a:r>
            <a:r>
              <a:rPr lang="ar-IQ" sz="2800" dirty="0" smtClean="0"/>
              <a:t> </a:t>
            </a:r>
            <a:r>
              <a:rPr lang="ar-IQ" sz="2800" dirty="0" err="1" smtClean="0"/>
              <a:t>العالیة</a:t>
            </a:r>
            <a:r>
              <a:rPr lang="ar-IQ" sz="2800" dirty="0" smtClean="0"/>
              <a:t>، وذلك لقدرته على </a:t>
            </a:r>
            <a:r>
              <a:rPr lang="ar-IQ" sz="2800" dirty="0" err="1" smtClean="0"/>
              <a:t>تكوین</a:t>
            </a:r>
            <a:r>
              <a:rPr lang="ar-IQ" sz="2800" dirty="0" smtClean="0"/>
              <a:t> حائط الصد </a:t>
            </a:r>
            <a:r>
              <a:rPr lang="ar-IQ" sz="2800" dirty="0" err="1" smtClean="0"/>
              <a:t>وتغطیة</a:t>
            </a:r>
            <a:r>
              <a:rPr lang="ar-IQ" sz="2800" dirty="0" smtClean="0"/>
              <a:t> </a:t>
            </a:r>
            <a:r>
              <a:rPr lang="ar-IQ" sz="2800" dirty="0" err="1" smtClean="0"/>
              <a:t>التمریرات</a:t>
            </a:r>
            <a:r>
              <a:rPr lang="ar-IQ" sz="2800" dirty="0" smtClean="0"/>
              <a:t> </a:t>
            </a:r>
            <a:r>
              <a:rPr lang="ar-IQ" sz="2800" dirty="0" err="1" smtClean="0"/>
              <a:t>العالیة</a:t>
            </a:r>
            <a:r>
              <a:rPr lang="ar-IQ" sz="2800" dirty="0" smtClean="0"/>
              <a:t> والتي </a:t>
            </a:r>
            <a:r>
              <a:rPr lang="ar-IQ" sz="2800" dirty="0" err="1" smtClean="0"/>
              <a:t>یمكن</a:t>
            </a:r>
            <a:r>
              <a:rPr lang="ar-IQ" sz="2800" dirty="0" smtClean="0"/>
              <a:t> أن تتخطى الشبكة.</a:t>
            </a:r>
          </a:p>
          <a:p>
            <a:r>
              <a:rPr lang="ar-IQ" sz="2800" dirty="0" smtClean="0"/>
              <a:t>و </a:t>
            </a:r>
            <a:r>
              <a:rPr lang="ar-IQ" sz="2800" dirty="0" err="1" smtClean="0"/>
              <a:t>ینقسم</a:t>
            </a:r>
            <a:r>
              <a:rPr lang="ar-IQ" sz="2800" dirty="0" smtClean="0"/>
              <a:t> الهجوم في الكرة الطائرة إلى هجوم فردى وهجوم جماعي </a:t>
            </a:r>
            <a:r>
              <a:rPr lang="ar-IQ" sz="2800" dirty="0" err="1" smtClean="0"/>
              <a:t>ویرتبط</a:t>
            </a:r>
            <a:r>
              <a:rPr lang="ar-IQ" sz="2800" dirty="0" smtClean="0"/>
              <a:t> كل منهما بالأخر ارتباطاً </a:t>
            </a:r>
            <a:r>
              <a:rPr lang="ar-IQ" sz="2800" dirty="0" err="1" smtClean="0"/>
              <a:t>وثیقاً</a:t>
            </a:r>
            <a:r>
              <a:rPr lang="ar-IQ" sz="2800" dirty="0" smtClean="0"/>
              <a:t> فالهجوم الفردي </a:t>
            </a:r>
            <a:r>
              <a:rPr lang="ar-IQ" sz="2800" dirty="0" err="1" smtClean="0"/>
              <a:t>یعتمد</a:t>
            </a:r>
            <a:r>
              <a:rPr lang="ar-IQ" sz="2800" dirty="0" smtClean="0"/>
              <a:t> على قدرة اللاعب على إتقان المهارات </a:t>
            </a:r>
            <a:r>
              <a:rPr lang="ar-IQ" sz="2800" dirty="0" err="1" smtClean="0"/>
              <a:t>الأساسیة</a:t>
            </a:r>
            <a:r>
              <a:rPr lang="ar-IQ" sz="2800" dirty="0" smtClean="0"/>
              <a:t> أتقاناً </a:t>
            </a:r>
            <a:r>
              <a:rPr lang="ar-IQ" sz="2800" dirty="0" err="1" smtClean="0"/>
              <a:t>جیداً</a:t>
            </a:r>
            <a:r>
              <a:rPr lang="ar-IQ" sz="2800" dirty="0" smtClean="0"/>
              <a:t>.</a:t>
            </a:r>
          </a:p>
          <a:p>
            <a:r>
              <a:rPr lang="ar-IQ" sz="2800" dirty="0" smtClean="0"/>
              <a:t>والخطط </a:t>
            </a:r>
            <a:r>
              <a:rPr lang="ar-IQ" sz="2800" dirty="0" err="1" smtClean="0"/>
              <a:t>الجماعیة</a:t>
            </a:r>
            <a:r>
              <a:rPr lang="ar-IQ" sz="2800" dirty="0" smtClean="0"/>
              <a:t> تقسم إلى خطط </a:t>
            </a:r>
            <a:r>
              <a:rPr lang="ar-IQ" sz="2800" dirty="0" err="1" smtClean="0"/>
              <a:t>هجومیة</a:t>
            </a:r>
            <a:r>
              <a:rPr lang="ar-IQ" sz="2800" dirty="0" smtClean="0"/>
              <a:t> وخطط </a:t>
            </a:r>
            <a:r>
              <a:rPr lang="ar-IQ" sz="2800" dirty="0" err="1" smtClean="0"/>
              <a:t>دفاعیة</a:t>
            </a:r>
            <a:r>
              <a:rPr lang="ar-IQ" sz="2800" dirty="0" smtClean="0"/>
              <a:t> ولا </a:t>
            </a:r>
            <a:r>
              <a:rPr lang="ar-IQ" sz="2800" dirty="0" err="1" smtClean="0"/>
              <a:t>یمكن</a:t>
            </a:r>
            <a:r>
              <a:rPr lang="ar-IQ" sz="2800" dirty="0" smtClean="0"/>
              <a:t> الفصل </a:t>
            </a:r>
            <a:r>
              <a:rPr lang="ar-IQ" sz="2800" dirty="0" err="1" smtClean="0"/>
              <a:t>بین</a:t>
            </a:r>
            <a:r>
              <a:rPr lang="ar-IQ" sz="2800" dirty="0" smtClean="0"/>
              <a:t> خطط الهجوم والدفاع لأنه عندما </a:t>
            </a:r>
            <a:r>
              <a:rPr lang="ar-IQ" sz="2800" dirty="0" err="1" smtClean="0"/>
              <a:t>یكون</a:t>
            </a:r>
            <a:r>
              <a:rPr lang="ar-IQ" sz="2800" dirty="0" smtClean="0"/>
              <a:t> </a:t>
            </a:r>
            <a:r>
              <a:rPr lang="ar-IQ" sz="2800" dirty="0" err="1" smtClean="0"/>
              <a:t>الفریق</a:t>
            </a:r>
            <a:r>
              <a:rPr lang="ar-IQ" sz="2800" dirty="0" smtClean="0"/>
              <a:t> حائزا على الكرة فهو في حالة هجوم.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977166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ar-IQ" sz="3200" dirty="0">
                <a:solidFill>
                  <a:srgbClr val="FF0000"/>
                </a:solidFill>
                <a:ea typeface="+mn-ea"/>
                <a:cs typeface="Arial"/>
              </a:rPr>
              <a:t>طرق اللعب الهجومي في الكرة الطائرة</a:t>
            </a:r>
            <a:endParaRPr lang="ar-IQ" sz="54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309320"/>
          </a:xfrm>
        </p:spPr>
        <p:txBody>
          <a:bodyPr>
            <a:noAutofit/>
          </a:bodyPr>
          <a:lstStyle/>
          <a:p>
            <a:pPr lvl="0"/>
            <a:r>
              <a:rPr lang="ar-IQ" sz="2400" dirty="0" err="1" smtClean="0">
                <a:solidFill>
                  <a:prstClr val="black"/>
                </a:solidFill>
              </a:rPr>
              <a:t>یعتبر</a:t>
            </a:r>
            <a:r>
              <a:rPr lang="ar-IQ" sz="2400" dirty="0" smtClean="0">
                <a:solidFill>
                  <a:prstClr val="black"/>
                </a:solidFill>
              </a:rPr>
              <a:t> </a:t>
            </a:r>
            <a:r>
              <a:rPr lang="ar-IQ" sz="2400" dirty="0" err="1" smtClean="0">
                <a:solidFill>
                  <a:prstClr val="black"/>
                </a:solidFill>
              </a:rPr>
              <a:t>الفریق</a:t>
            </a:r>
            <a:r>
              <a:rPr lang="ar-IQ" sz="2400" dirty="0" smtClean="0">
                <a:solidFill>
                  <a:prstClr val="black"/>
                </a:solidFill>
              </a:rPr>
              <a:t> </a:t>
            </a:r>
            <a:r>
              <a:rPr lang="ar-IQ" sz="2400" dirty="0">
                <a:solidFill>
                  <a:prstClr val="black"/>
                </a:solidFill>
              </a:rPr>
              <a:t>في حالة دفاع </a:t>
            </a:r>
            <a:r>
              <a:rPr lang="ar-IQ" sz="2400" dirty="0" smtClean="0">
                <a:solidFill>
                  <a:prstClr val="black"/>
                </a:solidFill>
              </a:rPr>
              <a:t>و </a:t>
            </a:r>
            <a:r>
              <a:rPr lang="ar-IQ" sz="2400" dirty="0" err="1" smtClean="0">
                <a:solidFill>
                  <a:prstClr val="black"/>
                </a:solidFill>
              </a:rPr>
              <a:t>ینتقل</a:t>
            </a:r>
            <a:r>
              <a:rPr lang="ar-IQ" sz="2400" dirty="0" smtClean="0">
                <a:solidFill>
                  <a:prstClr val="black"/>
                </a:solidFill>
              </a:rPr>
              <a:t> </a:t>
            </a:r>
            <a:r>
              <a:rPr lang="ar-IQ" sz="2400" dirty="0">
                <a:solidFill>
                  <a:prstClr val="black"/>
                </a:solidFill>
              </a:rPr>
              <a:t>بعدها مباشرة إلى </a:t>
            </a:r>
            <a:r>
              <a:rPr lang="ar-IQ" sz="2400" dirty="0" smtClean="0">
                <a:solidFill>
                  <a:prstClr val="black"/>
                </a:solidFill>
              </a:rPr>
              <a:t>حالة ا</a:t>
            </a:r>
            <a:r>
              <a:rPr lang="ar-IQ" sz="2400" dirty="0" smtClean="0"/>
              <a:t>لهجوم لاعتبار أن اللمسة </a:t>
            </a:r>
            <a:r>
              <a:rPr lang="ar-IQ" sz="2400" dirty="0" err="1" smtClean="0"/>
              <a:t>الثانیة</a:t>
            </a:r>
            <a:r>
              <a:rPr lang="ar-IQ" sz="2400" dirty="0" smtClean="0"/>
              <a:t> والثالثة هي أعداد لهجوم مضاد،  اللمسة الأولى( </a:t>
            </a:r>
            <a:r>
              <a:rPr lang="ar-IQ" sz="2400" dirty="0" err="1" smtClean="0"/>
              <a:t>للفریق</a:t>
            </a:r>
            <a:r>
              <a:rPr lang="ar-IQ" sz="2400" dirty="0" smtClean="0"/>
              <a:t> المنافس ) : </a:t>
            </a:r>
          </a:p>
          <a:p>
            <a:pPr lvl="0"/>
            <a:r>
              <a:rPr lang="ar-IQ" sz="2400" dirty="0" err="1" smtClean="0"/>
              <a:t>یقصد</a:t>
            </a:r>
            <a:r>
              <a:rPr lang="ar-IQ" sz="2400" dirty="0" smtClean="0"/>
              <a:t> بطرق اللعب </a:t>
            </a:r>
            <a:r>
              <a:rPr lang="ar-IQ" sz="2400" dirty="0" err="1" smtClean="0"/>
              <a:t>التطبیق</a:t>
            </a:r>
            <a:r>
              <a:rPr lang="ar-IQ" sz="2400" dirty="0" smtClean="0"/>
              <a:t> الملائم للمهارات بواسطة </a:t>
            </a:r>
            <a:r>
              <a:rPr lang="ar-IQ" sz="2400" dirty="0" err="1" smtClean="0"/>
              <a:t>اللاعبین</a:t>
            </a:r>
            <a:r>
              <a:rPr lang="ar-IQ" sz="2400" dirty="0" smtClean="0"/>
              <a:t> كأفراد، </a:t>
            </a:r>
            <a:r>
              <a:rPr lang="ar-IQ" sz="2400" dirty="0" err="1" smtClean="0"/>
              <a:t>ویجب</a:t>
            </a:r>
            <a:r>
              <a:rPr lang="ar-IQ" sz="2400" dirty="0" smtClean="0"/>
              <a:t> </a:t>
            </a:r>
            <a:r>
              <a:rPr lang="ar-IQ" sz="2400" dirty="0" err="1" smtClean="0"/>
              <a:t>تعلیم</a:t>
            </a:r>
            <a:r>
              <a:rPr lang="ar-IQ" sz="2400" dirty="0" smtClean="0"/>
              <a:t> طرق اللعب </a:t>
            </a:r>
            <a:r>
              <a:rPr lang="ar-IQ" sz="2400" dirty="0" err="1" smtClean="0"/>
              <a:t>الهجومیة</a:t>
            </a:r>
            <a:r>
              <a:rPr lang="ar-IQ" sz="2400" dirty="0" smtClean="0"/>
              <a:t> </a:t>
            </a:r>
            <a:r>
              <a:rPr lang="ar-IQ" sz="2400" dirty="0" err="1" smtClean="0"/>
              <a:t>والدفاعیة</a:t>
            </a:r>
            <a:r>
              <a:rPr lang="ar-IQ" sz="2400" dirty="0" smtClean="0"/>
              <a:t> بعد تعلم </a:t>
            </a:r>
            <a:r>
              <a:rPr lang="ar-IQ" sz="2400" dirty="0" err="1" smtClean="0"/>
              <a:t>وإتقان</a:t>
            </a:r>
            <a:r>
              <a:rPr lang="ar-IQ" sz="2400" dirty="0" smtClean="0"/>
              <a:t> المهارات </a:t>
            </a:r>
            <a:r>
              <a:rPr lang="ar-IQ" sz="2400" dirty="0" err="1" smtClean="0"/>
              <a:t>الحركیة</a:t>
            </a:r>
            <a:r>
              <a:rPr lang="ar-IQ" sz="2400" dirty="0"/>
              <a:t> </a:t>
            </a:r>
            <a:r>
              <a:rPr lang="ar-IQ" sz="2400" dirty="0" err="1" smtClean="0"/>
              <a:t>الأساسیة</a:t>
            </a:r>
            <a:r>
              <a:rPr lang="ar-IQ" sz="2400" dirty="0" smtClean="0"/>
              <a:t> </a:t>
            </a:r>
            <a:r>
              <a:rPr lang="ar-IQ" sz="2400" dirty="0" err="1" smtClean="0"/>
              <a:t>ولایمكن</a:t>
            </a:r>
            <a:r>
              <a:rPr lang="ar-IQ" sz="2400" dirty="0" smtClean="0"/>
              <a:t> الفصل </a:t>
            </a:r>
            <a:r>
              <a:rPr lang="ar-IQ" sz="2400" dirty="0" err="1" smtClean="0"/>
              <a:t>بین</a:t>
            </a:r>
            <a:r>
              <a:rPr lang="ar-IQ" sz="2400" dirty="0" smtClean="0"/>
              <a:t> طرق اللعب والأعداد المهارى والبدني لما لهم من ارتباط </a:t>
            </a:r>
            <a:r>
              <a:rPr lang="ar-IQ" sz="2400" dirty="0" err="1" smtClean="0"/>
              <a:t>وثیق</a:t>
            </a:r>
            <a:r>
              <a:rPr lang="ar-IQ" sz="2400" dirty="0"/>
              <a:t> </a:t>
            </a:r>
            <a:r>
              <a:rPr lang="ar-IQ" sz="2400" dirty="0" smtClean="0"/>
              <a:t>بعضهم بالبعض الأخر ، لذلك </a:t>
            </a:r>
            <a:r>
              <a:rPr lang="ar-IQ" sz="2400" dirty="0" err="1" smtClean="0"/>
              <a:t>یجب</a:t>
            </a:r>
            <a:r>
              <a:rPr lang="ar-IQ" sz="2400" dirty="0" smtClean="0"/>
              <a:t> على المدرب أو المدرس عدم </a:t>
            </a:r>
            <a:r>
              <a:rPr lang="ar-IQ" sz="2400" dirty="0" err="1" smtClean="0"/>
              <a:t>تطبیق</a:t>
            </a:r>
            <a:r>
              <a:rPr lang="ar-IQ" sz="2400" dirty="0" smtClean="0"/>
              <a:t> الجانب </a:t>
            </a:r>
            <a:r>
              <a:rPr lang="ar-IQ" sz="2400" dirty="0" err="1" smtClean="0"/>
              <a:t>الخططي</a:t>
            </a:r>
            <a:r>
              <a:rPr lang="ar-IQ" sz="2400" dirty="0" smtClean="0"/>
              <a:t> المرتبط بطرق اللعب إلا بعد الانتهاء من إتقان </a:t>
            </a:r>
            <a:r>
              <a:rPr lang="ar-IQ" sz="2400" dirty="0" err="1" smtClean="0"/>
              <a:t>وتثبیت</a:t>
            </a:r>
            <a:r>
              <a:rPr lang="ar-IQ" sz="2400" dirty="0" smtClean="0"/>
              <a:t> الأداء المهارى كي </a:t>
            </a:r>
            <a:r>
              <a:rPr lang="ar-IQ" sz="2400" dirty="0" err="1" smtClean="0"/>
              <a:t>یتمكن</a:t>
            </a:r>
            <a:r>
              <a:rPr lang="ar-IQ" sz="2400" dirty="0" smtClean="0"/>
              <a:t> </a:t>
            </a:r>
            <a:r>
              <a:rPr lang="ar-IQ" sz="2400" dirty="0" err="1" smtClean="0"/>
              <a:t>اللاعبین</a:t>
            </a:r>
            <a:r>
              <a:rPr lang="ar-IQ" sz="2400" dirty="0" smtClean="0"/>
              <a:t> من</a:t>
            </a:r>
            <a:r>
              <a:rPr lang="ar-IQ" sz="2400" dirty="0">
                <a:solidFill>
                  <a:prstClr val="black"/>
                </a:solidFill>
              </a:rPr>
              <a:t> </a:t>
            </a:r>
            <a:r>
              <a:rPr lang="ar-IQ" sz="2400" dirty="0" err="1">
                <a:solidFill>
                  <a:prstClr val="black"/>
                </a:solidFill>
              </a:rPr>
              <a:t>تنفیذ</a:t>
            </a:r>
            <a:r>
              <a:rPr lang="ar-IQ" sz="2400" dirty="0">
                <a:solidFill>
                  <a:prstClr val="black"/>
                </a:solidFill>
              </a:rPr>
              <a:t> </a:t>
            </a:r>
            <a:r>
              <a:rPr lang="ar-IQ" sz="2400" dirty="0" smtClean="0">
                <a:solidFill>
                  <a:prstClr val="black"/>
                </a:solidFill>
              </a:rPr>
              <a:t>طرق </a:t>
            </a:r>
            <a:r>
              <a:rPr lang="ar-IQ" sz="2400" dirty="0">
                <a:solidFill>
                  <a:prstClr val="black"/>
                </a:solidFill>
              </a:rPr>
              <a:t>اللعب وخطط الهجوم.</a:t>
            </a:r>
            <a:endParaRPr lang="ar-IQ" sz="2400" dirty="0" smtClean="0"/>
          </a:p>
          <a:p>
            <a:r>
              <a:rPr lang="ar-IQ" sz="2400" dirty="0" smtClean="0"/>
              <a:t>وتنقسم طرق اللعب في الكرة الطائرة إلى </a:t>
            </a:r>
            <a:r>
              <a:rPr lang="ar-IQ" sz="2400" dirty="0" smtClean="0"/>
              <a:t>الأتي:</a:t>
            </a:r>
            <a:endParaRPr lang="ar-IQ" sz="2400" dirty="0" smtClean="0"/>
          </a:p>
          <a:p>
            <a:r>
              <a:rPr lang="ar-IQ" sz="2400" dirty="0" smtClean="0"/>
              <a:t>- </a:t>
            </a:r>
            <a:r>
              <a:rPr lang="ar-IQ" sz="2400" dirty="0" err="1" smtClean="0"/>
              <a:t>طریقة</a:t>
            </a:r>
            <a:r>
              <a:rPr lang="ar-IQ" sz="2400" dirty="0" smtClean="0"/>
              <a:t> اللعب بدون ضرب هجومي .</a:t>
            </a:r>
          </a:p>
          <a:p>
            <a:r>
              <a:rPr lang="ar-IQ" sz="2400" dirty="0" smtClean="0"/>
              <a:t>- </a:t>
            </a:r>
            <a:r>
              <a:rPr lang="ar-IQ" sz="2400" dirty="0" err="1" smtClean="0"/>
              <a:t>الطریقة</a:t>
            </a:r>
            <a:r>
              <a:rPr lang="ar-IQ" sz="2400" dirty="0" smtClean="0"/>
              <a:t> </a:t>
            </a:r>
            <a:r>
              <a:rPr lang="ar-IQ" sz="2400" dirty="0" err="1" smtClean="0"/>
              <a:t>الزوجیة</a:t>
            </a:r>
            <a:r>
              <a:rPr lang="ar-IQ" sz="2400" dirty="0" smtClean="0"/>
              <a:t> في الهجوم.</a:t>
            </a:r>
          </a:p>
          <a:p>
            <a:r>
              <a:rPr lang="ar-IQ" sz="2400" dirty="0" smtClean="0"/>
              <a:t>- </a:t>
            </a:r>
            <a:r>
              <a:rPr lang="ar-IQ" sz="2400" dirty="0" err="1" smtClean="0"/>
              <a:t>طریقة</a:t>
            </a:r>
            <a:r>
              <a:rPr lang="ar-IQ" sz="2400" dirty="0" smtClean="0"/>
              <a:t> العداء.</a:t>
            </a:r>
          </a:p>
        </p:txBody>
      </p:sp>
    </p:spTree>
    <p:extLst>
      <p:ext uri="{BB962C8B-B14F-4D97-AF65-F5344CB8AC3E}">
        <p14:creationId xmlns:p14="http://schemas.microsoft.com/office/powerpoint/2010/main" val="860194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ar-IQ" dirty="0" err="1" smtClean="0">
                <a:solidFill>
                  <a:srgbClr val="FF0000"/>
                </a:solidFill>
              </a:rPr>
              <a:t>طریقة</a:t>
            </a:r>
            <a:r>
              <a:rPr lang="ar-IQ" dirty="0" smtClean="0">
                <a:solidFill>
                  <a:srgbClr val="FF0000"/>
                </a:solidFill>
              </a:rPr>
              <a:t> اللعب بدون ضرب هجومي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525963"/>
          </a:xfrm>
        </p:spPr>
        <p:txBody>
          <a:bodyPr>
            <a:normAutofit/>
          </a:bodyPr>
          <a:lstStyle/>
          <a:p>
            <a:r>
              <a:rPr lang="ar-IQ" dirty="0" smtClean="0"/>
              <a:t>: تعتبر هذه </a:t>
            </a:r>
            <a:r>
              <a:rPr lang="ar-IQ" dirty="0" err="1" smtClean="0"/>
              <a:t>الطریقة</a:t>
            </a:r>
            <a:r>
              <a:rPr lang="ar-IQ" dirty="0" smtClean="0"/>
              <a:t> من أسهل الطرق استخداما وخاصة مع الفرق المبتدئة ، كما تستخدم هذه </a:t>
            </a:r>
            <a:r>
              <a:rPr lang="ar-IQ" dirty="0" err="1" smtClean="0"/>
              <a:t>الطریقة</a:t>
            </a:r>
            <a:r>
              <a:rPr lang="ar-IQ" dirty="0" smtClean="0"/>
              <a:t> مع الفرق ذات المستوى الفني </a:t>
            </a:r>
            <a:r>
              <a:rPr lang="ar-IQ" dirty="0" err="1" smtClean="0"/>
              <a:t>الضعیف</a:t>
            </a:r>
            <a:r>
              <a:rPr lang="ar-IQ" dirty="0" smtClean="0"/>
              <a:t> في المهارات </a:t>
            </a:r>
            <a:r>
              <a:rPr lang="ar-IQ" dirty="0" err="1" smtClean="0"/>
              <a:t>الأساسیة</a:t>
            </a:r>
            <a:r>
              <a:rPr lang="ar-IQ" dirty="0" smtClean="0"/>
              <a:t> وذلك </a:t>
            </a:r>
            <a:r>
              <a:rPr lang="ar-IQ" dirty="0" err="1" smtClean="0"/>
              <a:t>لتنفیذها</a:t>
            </a:r>
            <a:r>
              <a:rPr lang="ar-IQ" dirty="0" smtClean="0"/>
              <a:t> بدون الضرب الهجومي أو حائط الصد، وغالبا ما </a:t>
            </a:r>
            <a:r>
              <a:rPr lang="ar-IQ" dirty="0" err="1" smtClean="0"/>
              <a:t>یستخدم</a:t>
            </a:r>
            <a:r>
              <a:rPr lang="ar-IQ" dirty="0" smtClean="0"/>
              <a:t> </a:t>
            </a:r>
            <a:r>
              <a:rPr lang="ar-IQ" dirty="0" err="1" smtClean="0"/>
              <a:t>اللاعبین</a:t>
            </a:r>
            <a:r>
              <a:rPr lang="ar-IQ" dirty="0"/>
              <a:t> </a:t>
            </a:r>
            <a:r>
              <a:rPr lang="ar-IQ" dirty="0" smtClean="0"/>
              <a:t>الإرسال من أسفل مع الاعتماد على الاستقبال </a:t>
            </a:r>
            <a:r>
              <a:rPr lang="ar-IQ" dirty="0" err="1" smtClean="0"/>
              <a:t>والتمریر</a:t>
            </a:r>
            <a:r>
              <a:rPr lang="ar-IQ" dirty="0" smtClean="0"/>
              <a:t> </a:t>
            </a:r>
            <a:r>
              <a:rPr lang="ar-IQ" dirty="0" err="1" smtClean="0"/>
              <a:t>لتوجیه</a:t>
            </a:r>
            <a:r>
              <a:rPr lang="ar-IQ" dirty="0" smtClean="0"/>
              <a:t> الكرة إلى الأماكن </a:t>
            </a:r>
            <a:r>
              <a:rPr lang="ar-IQ" dirty="0" err="1" smtClean="0"/>
              <a:t>الخالیة</a:t>
            </a:r>
            <a:r>
              <a:rPr lang="ar-IQ" dirty="0" smtClean="0"/>
              <a:t> من الواجبات الخاصة بالمركز المتواجد </a:t>
            </a:r>
            <a:r>
              <a:rPr lang="ar-IQ" dirty="0" err="1" smtClean="0"/>
              <a:t>فیه</a:t>
            </a:r>
            <a:r>
              <a:rPr lang="ar-IQ" dirty="0" smtClean="0"/>
              <a:t>. الملعب لاستغلال أخطاء </a:t>
            </a:r>
            <a:r>
              <a:rPr lang="ar-IQ" dirty="0" err="1" smtClean="0"/>
              <a:t>الفریق</a:t>
            </a:r>
            <a:r>
              <a:rPr lang="ar-IQ" dirty="0" smtClean="0"/>
              <a:t> الأخر لكسب نقطة وهنا </a:t>
            </a:r>
            <a:r>
              <a:rPr lang="ar-IQ" dirty="0" err="1" smtClean="0"/>
              <a:t>یجب</a:t>
            </a:r>
            <a:r>
              <a:rPr lang="ar-IQ" dirty="0" smtClean="0"/>
              <a:t> إن </a:t>
            </a:r>
            <a:r>
              <a:rPr lang="ar-IQ" dirty="0" err="1" smtClean="0"/>
              <a:t>یقوم</a:t>
            </a:r>
            <a:r>
              <a:rPr lang="ar-IQ" dirty="0" smtClean="0"/>
              <a:t> كل لاعب </a:t>
            </a:r>
            <a:r>
              <a:rPr lang="ar-IQ" dirty="0" err="1" smtClean="0"/>
              <a:t>بتنفیذ</a:t>
            </a:r>
            <a:r>
              <a:rPr lang="ar-IQ" dirty="0"/>
              <a:t> </a:t>
            </a:r>
            <a:r>
              <a:rPr lang="ar-IQ" dirty="0" smtClean="0"/>
              <a:t>الواجبات الخاصة بالمركز المتواجد </a:t>
            </a:r>
            <a:r>
              <a:rPr lang="ar-IQ" dirty="0" err="1" smtClean="0"/>
              <a:t>فیه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8195356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584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نسق Office</vt:lpstr>
      <vt:lpstr> خطط الهجوم والدفاع في الكرة الطائرة </vt:lpstr>
      <vt:lpstr>المتغيرات</vt:lpstr>
      <vt:lpstr>PowerPoint Presentation</vt:lpstr>
      <vt:lpstr>اللاعب المعد</vt:lpstr>
      <vt:lpstr>طرق اللعب الهجومي في الكرة الطائرة</vt:lpstr>
      <vt:lpstr>طریقة اللعب بدون ضرب هجومي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خطط الهجوم والدفاع في الكرة الطائرة </dc:title>
  <dc:creator>Iraqi</dc:creator>
  <cp:lastModifiedBy>DR.Ahmed Saker 2O14</cp:lastModifiedBy>
  <cp:revision>4</cp:revision>
  <dcterms:created xsi:type="dcterms:W3CDTF">2018-12-13T03:27:31Z</dcterms:created>
  <dcterms:modified xsi:type="dcterms:W3CDTF">2021-09-30T10:59:57Z</dcterms:modified>
</cp:coreProperties>
</file>